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Gothic A1" panose="020B0604020202020204" charset="-127"/>
      <p:regular r:id="rId14"/>
    </p:embeddedFont>
    <p:embeddedFont>
      <p:font typeface="Gothic A1 Bold" panose="020B0604020202020204" charset="-127"/>
      <p:regular r:id="rId15"/>
    </p:embeddedFont>
    <p:embeddedFont>
      <p:font typeface="Gothic A1 Heavy" panose="020B0604020202020204" charset="-127"/>
      <p:regular r:id="rId16"/>
    </p:embeddedFont>
    <p:embeddedFont>
      <p:font typeface="Gothic A1 Medium" panose="020B0604020202020204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7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84996" y="1028700"/>
            <a:ext cx="9186353" cy="7954867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19678" r="-1007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00870" y="444639"/>
            <a:ext cx="2934435" cy="2934435"/>
          </a:xfrm>
          <a:custGeom>
            <a:avLst/>
            <a:gdLst/>
            <a:ahLst/>
            <a:cxnLst/>
            <a:rect l="l" t="t" r="r" b="b"/>
            <a:pathLst>
              <a:path w="2934435" h="2934435">
                <a:moveTo>
                  <a:pt x="0" y="0"/>
                </a:moveTo>
                <a:lnTo>
                  <a:pt x="2934435" y="0"/>
                </a:lnTo>
                <a:lnTo>
                  <a:pt x="2934435" y="2934434"/>
                </a:lnTo>
                <a:lnTo>
                  <a:pt x="0" y="2934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924436" y="7866622"/>
            <a:ext cx="1468750" cy="2937500"/>
          </a:xfrm>
          <a:custGeom>
            <a:avLst/>
            <a:gdLst/>
            <a:ahLst/>
            <a:cxnLst/>
            <a:rect l="l" t="t" r="r" b="b"/>
            <a:pathLst>
              <a:path w="1468750" h="293750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424367" y="2568817"/>
            <a:ext cx="2627846" cy="1313923"/>
            <a:chOff x="0" y="0"/>
            <a:chExt cx="3503795" cy="1751897"/>
          </a:xfrm>
        </p:grpSpPr>
        <p:sp>
          <p:nvSpPr>
            <p:cNvPr id="7" name="Freeform 7"/>
            <p:cNvSpPr/>
            <p:nvPr/>
          </p:nvSpPr>
          <p:spPr>
            <a:xfrm>
              <a:off x="1751897" y="0"/>
              <a:ext cx="1751897" cy="1751897"/>
            </a:xfrm>
            <a:custGeom>
              <a:avLst/>
              <a:gdLst/>
              <a:ahLst/>
              <a:cxnLst/>
              <a:rect l="l" t="t" r="r" b="b"/>
              <a:pathLst>
                <a:path w="1751897" h="1751897">
                  <a:moveTo>
                    <a:pt x="0" y="0"/>
                  </a:moveTo>
                  <a:lnTo>
                    <a:pt x="1751898" y="0"/>
                  </a:lnTo>
                  <a:lnTo>
                    <a:pt x="1751898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51897" cy="1751897"/>
            </a:xfrm>
            <a:custGeom>
              <a:avLst/>
              <a:gdLst/>
              <a:ahLst/>
              <a:cxnLst/>
              <a:rect l="l" t="t" r="r" b="b"/>
              <a:pathLst>
                <a:path w="1751897" h="1751897">
                  <a:moveTo>
                    <a:pt x="0" y="0"/>
                  </a:moveTo>
                  <a:lnTo>
                    <a:pt x="1751897" y="0"/>
                  </a:lnTo>
                  <a:lnTo>
                    <a:pt x="1751897" y="1751897"/>
                  </a:lnTo>
                  <a:lnTo>
                    <a:pt x="0" y="175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1534" y="8694009"/>
            <a:ext cx="8964132" cy="114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6"/>
              </a:lnSpc>
            </a:pPr>
            <a:r>
              <a:rPr lang="en-US" sz="6282" spc="-251">
                <a:solidFill>
                  <a:srgbClr val="FFDE59"/>
                </a:solidFill>
                <a:ea typeface="Gothic A1 Heavy"/>
              </a:rPr>
              <a:t>가</a:t>
            </a:r>
            <a:r>
              <a:rPr lang="en-US" sz="6282" spc="-251">
                <a:solidFill>
                  <a:srgbClr val="FFFFFF"/>
                </a:solidFill>
                <a:ea typeface="Gothic A1 Heavy"/>
              </a:rPr>
              <a:t>치있게 </a:t>
            </a:r>
            <a:r>
              <a:rPr lang="en-US" sz="6282" spc="-251">
                <a:solidFill>
                  <a:srgbClr val="FFDE59"/>
                </a:solidFill>
                <a:ea typeface="Gothic A1 Heavy"/>
              </a:rPr>
              <a:t>가</a:t>
            </a:r>
            <a:r>
              <a:rPr lang="en-US" sz="6282" spc="-251">
                <a:solidFill>
                  <a:srgbClr val="FFFFFF"/>
                </a:solidFill>
                <a:ea typeface="Gothic A1 Heavy"/>
              </a:rPr>
              <a:t>치쓰는 </a:t>
            </a:r>
            <a:r>
              <a:rPr lang="en-US" sz="6282" spc="-251">
                <a:solidFill>
                  <a:srgbClr val="FFDE59"/>
                </a:solidFill>
                <a:ea typeface="Gothic A1 Heavy"/>
              </a:rPr>
              <a:t>가</a:t>
            </a:r>
            <a:r>
              <a:rPr lang="en-US" sz="6282" spc="-251">
                <a:solidFill>
                  <a:srgbClr val="FFFFFF"/>
                </a:solidFill>
                <a:ea typeface="Gothic A1 Heavy"/>
              </a:rPr>
              <a:t>치카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1534" y="266344"/>
            <a:ext cx="4098128" cy="230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6"/>
              </a:lnSpc>
            </a:pPr>
            <a:r>
              <a:rPr lang="en-US" sz="2838" spc="-65">
                <a:solidFill>
                  <a:srgbClr val="FFFFFF"/>
                </a:solidFill>
                <a:latin typeface="Gothic A1"/>
                <a:ea typeface="Gothic A1"/>
              </a:rPr>
              <a:t>IT공학 1910554 김예지</a:t>
            </a:r>
          </a:p>
          <a:p>
            <a:pPr>
              <a:lnSpc>
                <a:spcPts val="3576"/>
              </a:lnSpc>
            </a:pPr>
            <a:r>
              <a:rPr lang="en-US" sz="2838" spc="-65">
                <a:solidFill>
                  <a:srgbClr val="FFFFFF"/>
                </a:solidFill>
                <a:latin typeface="Gothic A1"/>
                <a:ea typeface="Gothic A1"/>
              </a:rPr>
              <a:t>IT공학 2012913 이연수</a:t>
            </a:r>
          </a:p>
          <a:p>
            <a:pPr>
              <a:lnSpc>
                <a:spcPts val="3576"/>
              </a:lnSpc>
            </a:pPr>
            <a:r>
              <a:rPr lang="en-US" sz="2838" spc="-65">
                <a:solidFill>
                  <a:srgbClr val="FFFFFF"/>
                </a:solidFill>
                <a:latin typeface="Gothic A1"/>
                <a:ea typeface="Gothic A1"/>
              </a:rPr>
              <a:t>IT공학 1912083 임리안</a:t>
            </a:r>
          </a:p>
          <a:p>
            <a:pPr>
              <a:lnSpc>
                <a:spcPts val="3576"/>
              </a:lnSpc>
            </a:pPr>
            <a:endParaRPr lang="en-US" sz="2838" spc="-65">
              <a:solidFill>
                <a:srgbClr val="FFFFFF"/>
              </a:solidFill>
              <a:latin typeface="Gothic A1"/>
              <a:ea typeface="Gothic A1"/>
            </a:endParaRPr>
          </a:p>
          <a:p>
            <a:pPr>
              <a:lnSpc>
                <a:spcPts val="3576"/>
              </a:lnSpc>
            </a:pPr>
            <a:r>
              <a:rPr lang="en-US" sz="2838" spc="-65">
                <a:solidFill>
                  <a:srgbClr val="FFFFFF"/>
                </a:solidFill>
                <a:latin typeface="Gothic A1"/>
                <a:ea typeface="Gothic A1"/>
              </a:rPr>
              <a:t>지도교수: 윤용익 교수님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1534" y="7911466"/>
            <a:ext cx="7989824" cy="74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5"/>
              </a:lnSpc>
            </a:pPr>
            <a:r>
              <a:rPr lang="en-US" sz="4099" spc="-94">
                <a:solidFill>
                  <a:srgbClr val="FFFFFF"/>
                </a:solidFill>
                <a:ea typeface="Gothic A1 Bold"/>
              </a:rPr>
              <a:t>음성인식을 통한 카셰어링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48768" y="2027788"/>
            <a:ext cx="12101425" cy="6807051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2156758" y="605239"/>
            <a:ext cx="543344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7374" y="205422"/>
            <a:ext cx="16408061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9"/>
              </a:lnSpc>
            </a:pPr>
            <a:r>
              <a:rPr lang="en-US" sz="7599" spc="-212">
                <a:solidFill>
                  <a:srgbClr val="000000"/>
                </a:solidFill>
                <a:latin typeface="Gothic A1 Heavy"/>
                <a:ea typeface="Gothic A1 Heavy"/>
              </a:rPr>
              <a:t>04. RC카 장애물 회피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14521" y="8915400"/>
            <a:ext cx="11458958" cy="88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1"/>
              </a:lnSpc>
            </a:pPr>
            <a:r>
              <a:rPr lang="en-US" sz="3548">
                <a:solidFill>
                  <a:srgbClr val="000000"/>
                </a:solidFill>
                <a:latin typeface="Gothic A1 Bold"/>
                <a:ea typeface="Gothic A1 Bold"/>
              </a:rPr>
              <a:t>RC카가 장애물을 만나서 시야가 가려졌을 시, 뒤로 후진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51273" y="9278973"/>
            <a:ext cx="2016054" cy="1008027"/>
            <a:chOff x="0" y="0"/>
            <a:chExt cx="2688072" cy="1344036"/>
          </a:xfrm>
        </p:grpSpPr>
        <p:sp>
          <p:nvSpPr>
            <p:cNvPr id="3" name="Freeform 3"/>
            <p:cNvSpPr/>
            <p:nvPr/>
          </p:nvSpPr>
          <p:spPr>
            <a:xfrm>
              <a:off x="1344036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7549" y="1744802"/>
            <a:ext cx="15704464" cy="409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2"/>
              </a:lnSpc>
            </a:pPr>
            <a:r>
              <a:rPr lang="en-US" sz="3353">
                <a:solidFill>
                  <a:srgbClr val="000000"/>
                </a:solidFill>
                <a:latin typeface="Gothic A1 Bold"/>
                <a:ea typeface="Gothic A1 Bold"/>
              </a:rPr>
              <a:t>[백엔드] </a:t>
            </a:r>
          </a:p>
          <a:p>
            <a:pPr marL="723934" lvl="1" indent="-361967">
              <a:lnSpc>
                <a:spcPts val="6672"/>
              </a:lnSpc>
              <a:buFont typeface="Arial"/>
              <a:buChar char="•"/>
            </a:pPr>
            <a:r>
              <a:rPr lang="en-US" sz="3353">
                <a:solidFill>
                  <a:srgbClr val="000000"/>
                </a:solidFill>
                <a:latin typeface="Gothic A1 Bold"/>
                <a:ea typeface="Gothic A1 Bold"/>
              </a:rPr>
              <a:t>서버-RC카 실시간 통신 구현(WebSocket 방식)</a:t>
            </a:r>
          </a:p>
          <a:p>
            <a:pPr marL="723934" lvl="1" indent="-361967">
              <a:lnSpc>
                <a:spcPts val="6672"/>
              </a:lnSpc>
              <a:buFont typeface="Arial"/>
              <a:buChar char="•"/>
            </a:pPr>
            <a:r>
              <a:rPr lang="en-US" sz="3353">
                <a:solidFill>
                  <a:srgbClr val="000000"/>
                </a:solidFill>
                <a:latin typeface="Gothic A1 Bold"/>
                <a:ea typeface="Gothic A1 Bold"/>
              </a:rPr>
              <a:t>서버 - 클라이언트(프론트엔드) API 구현(일부 완료)</a:t>
            </a:r>
          </a:p>
          <a:p>
            <a:pPr marL="723934" lvl="1" indent="-361967">
              <a:lnSpc>
                <a:spcPts val="6672"/>
              </a:lnSpc>
              <a:buFont typeface="Arial"/>
              <a:buChar char="•"/>
            </a:pPr>
            <a:r>
              <a:rPr lang="en-US" sz="3353">
                <a:solidFill>
                  <a:srgbClr val="000000"/>
                </a:solidFill>
                <a:latin typeface="Gothic A1 Bold"/>
                <a:ea typeface="Gothic A1 Bold"/>
              </a:rPr>
              <a:t>서버 - 음성인식 서버 통신 구현</a:t>
            </a:r>
          </a:p>
          <a:p>
            <a:pPr algn="l">
              <a:lnSpc>
                <a:spcPts val="5736"/>
              </a:lnSpc>
            </a:pPr>
            <a:endParaRPr lang="en-US" sz="3353">
              <a:solidFill>
                <a:srgbClr val="000000"/>
              </a:solidFill>
              <a:latin typeface="Gothic A1 Bold"/>
              <a:ea typeface="Gothic A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0686" y="478184"/>
            <a:ext cx="8633314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9"/>
              </a:lnSpc>
            </a:pPr>
            <a:r>
              <a:rPr lang="en-US" sz="7599" spc="-212">
                <a:solidFill>
                  <a:srgbClr val="000000"/>
                </a:solidFill>
                <a:latin typeface="Gothic A1 Heavy"/>
                <a:ea typeface="Gothic A1 Heavy"/>
              </a:rPr>
              <a:t>05. 추후 개발 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0686" y="4936539"/>
            <a:ext cx="15563724" cy="503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1"/>
              </a:lnSpc>
            </a:pPr>
            <a:r>
              <a:rPr lang="en-US" sz="3563">
                <a:solidFill>
                  <a:srgbClr val="000000"/>
                </a:solidFill>
                <a:latin typeface="Gothic A1 Bold"/>
                <a:ea typeface="Gothic A1 Bold"/>
              </a:rPr>
              <a:t>[프론트]</a:t>
            </a:r>
          </a:p>
          <a:p>
            <a:pPr marL="723266" lvl="1" indent="-361633">
              <a:lnSpc>
                <a:spcPts val="6666"/>
              </a:lnSpc>
              <a:buFont typeface="Arial"/>
              <a:buChar char="•"/>
            </a:pPr>
            <a:r>
              <a:rPr lang="en-US" sz="3350">
                <a:solidFill>
                  <a:srgbClr val="000000"/>
                </a:solidFill>
                <a:latin typeface="Gothic A1 Bold"/>
                <a:ea typeface="Gothic A1 Bold"/>
              </a:rPr>
              <a:t>음성 인식 결과 - 프론트에 구현</a:t>
            </a:r>
          </a:p>
          <a:p>
            <a:pPr marL="723266" lvl="1" indent="-361633">
              <a:lnSpc>
                <a:spcPts val="6666"/>
              </a:lnSpc>
              <a:buFont typeface="Arial"/>
              <a:buChar char="•"/>
            </a:pPr>
            <a:r>
              <a:rPr lang="en-US" sz="3350">
                <a:solidFill>
                  <a:srgbClr val="000000"/>
                </a:solidFill>
                <a:latin typeface="Gothic A1 Bold"/>
                <a:ea typeface="Gothic A1 Bold"/>
              </a:rPr>
              <a:t>축소된 지도 위에 RC카의 위치 구현</a:t>
            </a:r>
          </a:p>
          <a:p>
            <a:pPr marL="723266" lvl="1" indent="-361633">
              <a:lnSpc>
                <a:spcPts val="6666"/>
              </a:lnSpc>
              <a:buFont typeface="Arial"/>
              <a:buChar char="•"/>
            </a:pPr>
            <a:r>
              <a:rPr lang="en-US" sz="3350">
                <a:solidFill>
                  <a:srgbClr val="000000"/>
                </a:solidFill>
                <a:latin typeface="Gothic A1 Bold"/>
                <a:ea typeface="Gothic A1 Bold"/>
              </a:rPr>
              <a:t>로그인/카 셰어링 그룹원 등록 구현</a:t>
            </a:r>
          </a:p>
          <a:p>
            <a:pPr>
              <a:lnSpc>
                <a:spcPts val="6666"/>
              </a:lnSpc>
            </a:pPr>
            <a:r>
              <a:rPr lang="en-US" sz="3350">
                <a:solidFill>
                  <a:srgbClr val="000000"/>
                </a:solidFill>
                <a:latin typeface="Gothic A1 Bold"/>
              </a:rPr>
              <a:t>[AI]</a:t>
            </a:r>
          </a:p>
          <a:p>
            <a:pPr marL="661384" lvl="1" indent="-330692" algn="l">
              <a:lnSpc>
                <a:spcPts val="6096"/>
              </a:lnSpc>
              <a:buFont typeface="Arial"/>
              <a:buChar char="•"/>
            </a:pPr>
            <a:r>
              <a:rPr lang="en-US" sz="3063">
                <a:solidFill>
                  <a:srgbClr val="000000"/>
                </a:solidFill>
                <a:ea typeface="Gothic A1 Bold"/>
              </a:rPr>
              <a:t>음성 인식하는 부분 구성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2171" y="-238126"/>
            <a:ext cx="18932341" cy="10763252"/>
            <a:chOff x="0" y="0"/>
            <a:chExt cx="25243122" cy="1435100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5220" r="15638" b="832"/>
            <a:stretch>
              <a:fillRect/>
            </a:stretch>
          </p:blipFill>
          <p:spPr>
            <a:xfrm>
              <a:off x="0" y="0"/>
              <a:ext cx="25243122" cy="1435100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447675" y="-374650"/>
            <a:ext cx="19183350" cy="3394075"/>
            <a:chOff x="0" y="0"/>
            <a:chExt cx="5052405" cy="89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189158" y="1322388"/>
            <a:ext cx="3243005" cy="1309191"/>
            <a:chOff x="0" y="0"/>
            <a:chExt cx="4324006" cy="1745587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2069" y="-516173"/>
            <a:ext cx="3243005" cy="1309191"/>
            <a:chOff x="0" y="0"/>
            <a:chExt cx="4324006" cy="1745587"/>
          </a:xfrm>
        </p:grpSpPr>
        <p:sp>
          <p:nvSpPr>
            <p:cNvPr id="12" name="Freeform 12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314455" y="1093788"/>
            <a:ext cx="7132171" cy="138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1"/>
              </a:lnSpc>
            </a:pPr>
            <a:r>
              <a:rPr lang="en-US" sz="7599" spc="-189">
                <a:solidFill>
                  <a:srgbClr val="FFFFFF"/>
                </a:solidFill>
                <a:ea typeface="Gothic A1 Heavy"/>
              </a:rPr>
              <a:t>감사합니다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89872" y="7794903"/>
            <a:ext cx="4098128" cy="230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6"/>
              </a:lnSpc>
            </a:pPr>
            <a:r>
              <a:rPr lang="en-US" sz="2838" spc="-65">
                <a:solidFill>
                  <a:srgbClr val="FFFFFF"/>
                </a:solidFill>
                <a:latin typeface="Gothic A1"/>
                <a:ea typeface="Gothic A1"/>
              </a:rPr>
              <a:t>IT공학 1910554 김예지</a:t>
            </a:r>
          </a:p>
          <a:p>
            <a:pPr>
              <a:lnSpc>
                <a:spcPts val="3576"/>
              </a:lnSpc>
            </a:pPr>
            <a:r>
              <a:rPr lang="en-US" sz="2838" spc="-65">
                <a:solidFill>
                  <a:srgbClr val="FFFFFF"/>
                </a:solidFill>
                <a:latin typeface="Gothic A1"/>
                <a:ea typeface="Gothic A1"/>
              </a:rPr>
              <a:t>IT공학 2012913 이연수</a:t>
            </a:r>
          </a:p>
          <a:p>
            <a:pPr>
              <a:lnSpc>
                <a:spcPts val="3576"/>
              </a:lnSpc>
            </a:pPr>
            <a:r>
              <a:rPr lang="en-US" sz="2838" spc="-65">
                <a:solidFill>
                  <a:srgbClr val="FFFFFF"/>
                </a:solidFill>
                <a:latin typeface="Gothic A1"/>
                <a:ea typeface="Gothic A1"/>
              </a:rPr>
              <a:t>IT공학 1912083 임리안</a:t>
            </a:r>
          </a:p>
          <a:p>
            <a:pPr>
              <a:lnSpc>
                <a:spcPts val="3576"/>
              </a:lnSpc>
            </a:pPr>
            <a:endParaRPr lang="en-US" sz="2838" spc="-65">
              <a:solidFill>
                <a:srgbClr val="FFFFFF"/>
              </a:solidFill>
              <a:latin typeface="Gothic A1"/>
              <a:ea typeface="Gothic A1"/>
            </a:endParaRPr>
          </a:p>
          <a:p>
            <a:pPr>
              <a:lnSpc>
                <a:spcPts val="3576"/>
              </a:lnSpc>
            </a:pPr>
            <a:r>
              <a:rPr lang="en-US" sz="2838" spc="-65">
                <a:solidFill>
                  <a:srgbClr val="FFFFFF"/>
                </a:solidFill>
                <a:latin typeface="Gothic A1"/>
                <a:ea typeface="Gothic A1"/>
              </a:rPr>
              <a:t>지도교수: 윤용익 교수님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84286" y="-1345568"/>
            <a:ext cx="16338982" cy="11632568"/>
            <a:chOff x="0" y="0"/>
            <a:chExt cx="812800" cy="5786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78674"/>
            </a:xfrm>
            <a:custGeom>
              <a:avLst/>
              <a:gdLst/>
              <a:ahLst/>
              <a:cxnLst/>
              <a:rect l="l" t="t" r="r" b="b"/>
              <a:pathLst>
                <a:path w="812800" h="578674">
                  <a:moveTo>
                    <a:pt x="203200" y="0"/>
                  </a:moveTo>
                  <a:lnTo>
                    <a:pt x="609600" y="0"/>
                  </a:lnTo>
                  <a:lnTo>
                    <a:pt x="812800" y="578674"/>
                  </a:lnTo>
                  <a:lnTo>
                    <a:pt x="0" y="57867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47625"/>
              <a:ext cx="558800" cy="626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5668" y="386944"/>
            <a:ext cx="712674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7599">
                <a:solidFill>
                  <a:srgbClr val="000000"/>
                </a:solidFill>
                <a:ea typeface="Gothic A1 Heavy"/>
              </a:rPr>
              <a:t>목차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668" y="8855956"/>
            <a:ext cx="6424519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ea typeface="Gothic A1 Medium"/>
              </a:rPr>
              <a:t>음성인식을 통한 카셰어링</a:t>
            </a: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Gothic A1 Medium"/>
                <a:ea typeface="Gothic A1 Medium"/>
              </a:rPr>
              <a:t>같이 쓰는 ‘가치카’</a:t>
            </a:r>
          </a:p>
        </p:txBody>
      </p:sp>
      <p:sp>
        <p:nvSpPr>
          <p:cNvPr id="7" name="Freeform 7"/>
          <p:cNvSpPr/>
          <p:nvPr/>
        </p:nvSpPr>
        <p:spPr>
          <a:xfrm>
            <a:off x="16019095" y="2312052"/>
            <a:ext cx="2934435" cy="2934435"/>
          </a:xfrm>
          <a:custGeom>
            <a:avLst/>
            <a:gdLst/>
            <a:ahLst/>
            <a:cxnLst/>
            <a:rect l="l" t="t" r="r" b="b"/>
            <a:pathLst>
              <a:path w="2934435" h="2934435">
                <a:moveTo>
                  <a:pt x="0" y="0"/>
                </a:moveTo>
                <a:lnTo>
                  <a:pt x="2934435" y="0"/>
                </a:lnTo>
                <a:lnTo>
                  <a:pt x="2934435" y="2934435"/>
                </a:lnTo>
                <a:lnTo>
                  <a:pt x="0" y="293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810773" y="-280491"/>
            <a:ext cx="3529065" cy="1424672"/>
            <a:chOff x="0" y="0"/>
            <a:chExt cx="4705420" cy="1899563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889201" cy="1899563"/>
            </a:xfrm>
            <a:custGeom>
              <a:avLst/>
              <a:gdLst/>
              <a:ahLst/>
              <a:cxnLst/>
              <a:rect l="l" t="t" r="r" b="b"/>
              <a:pathLst>
                <a:path w="1889201" h="1899563">
                  <a:moveTo>
                    <a:pt x="1889201" y="0"/>
                  </a:moveTo>
                  <a:lnTo>
                    <a:pt x="0" y="0"/>
                  </a:lnTo>
                  <a:lnTo>
                    <a:pt x="0" y="1899563"/>
                  </a:lnTo>
                  <a:lnTo>
                    <a:pt x="1889201" y="1899563"/>
                  </a:lnTo>
                  <a:lnTo>
                    <a:pt x="188920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408109" y="0"/>
              <a:ext cx="1889201" cy="1899563"/>
            </a:xfrm>
            <a:custGeom>
              <a:avLst/>
              <a:gdLst/>
              <a:ahLst/>
              <a:cxnLst/>
              <a:rect l="l" t="t" r="r" b="b"/>
              <a:pathLst>
                <a:path w="1889201" h="1899563">
                  <a:moveTo>
                    <a:pt x="1889202" y="0"/>
                  </a:moveTo>
                  <a:lnTo>
                    <a:pt x="0" y="0"/>
                  </a:lnTo>
                  <a:lnTo>
                    <a:pt x="0" y="1899563"/>
                  </a:lnTo>
                  <a:lnTo>
                    <a:pt x="1889202" y="1899563"/>
                  </a:lnTo>
                  <a:lnTo>
                    <a:pt x="188920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816218" y="0"/>
              <a:ext cx="1889201" cy="1899563"/>
            </a:xfrm>
            <a:custGeom>
              <a:avLst/>
              <a:gdLst/>
              <a:ahLst/>
              <a:cxnLst/>
              <a:rect l="l" t="t" r="r" b="b"/>
              <a:pathLst>
                <a:path w="1889201" h="1899563">
                  <a:moveTo>
                    <a:pt x="1889202" y="0"/>
                  </a:moveTo>
                  <a:lnTo>
                    <a:pt x="0" y="0"/>
                  </a:lnTo>
                  <a:lnTo>
                    <a:pt x="0" y="1899563"/>
                  </a:lnTo>
                  <a:lnTo>
                    <a:pt x="1889202" y="1899563"/>
                  </a:lnTo>
                  <a:lnTo>
                    <a:pt x="188920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520937" y="2852846"/>
            <a:ext cx="6736417" cy="640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4174">
                <a:solidFill>
                  <a:srgbClr val="FFFFFF"/>
                </a:solidFill>
                <a:latin typeface="Gothic A1 Heavy"/>
                <a:ea typeface="Gothic A1 Heavy"/>
              </a:rPr>
              <a:t>01. 주제 설명</a:t>
            </a:r>
          </a:p>
          <a:p>
            <a:pPr>
              <a:lnSpc>
                <a:spcPts val="8432"/>
              </a:lnSpc>
            </a:pPr>
            <a:r>
              <a:rPr lang="en-US" sz="4174">
                <a:solidFill>
                  <a:srgbClr val="FFFFFF"/>
                </a:solidFill>
                <a:latin typeface="Gothic A1 Heavy"/>
                <a:ea typeface="Gothic A1 Heavy"/>
              </a:rPr>
              <a:t>02. RC카 라인트랙킹</a:t>
            </a:r>
          </a:p>
          <a:p>
            <a:pPr>
              <a:lnSpc>
                <a:spcPts val="8432"/>
              </a:lnSpc>
            </a:pPr>
            <a:r>
              <a:rPr lang="en-US" sz="4174">
                <a:solidFill>
                  <a:srgbClr val="FFFFFF"/>
                </a:solidFill>
                <a:latin typeface="Gothic A1 Heavy"/>
                <a:ea typeface="Gothic A1 Heavy"/>
              </a:rPr>
              <a:t>03. RC카 객체인식 </a:t>
            </a:r>
          </a:p>
          <a:p>
            <a:pPr>
              <a:lnSpc>
                <a:spcPts val="8432"/>
              </a:lnSpc>
            </a:pPr>
            <a:r>
              <a:rPr lang="en-US" sz="4174">
                <a:solidFill>
                  <a:srgbClr val="FFFFFF"/>
                </a:solidFill>
                <a:latin typeface="Gothic A1 Heavy"/>
                <a:ea typeface="Gothic A1 Heavy"/>
              </a:rPr>
              <a:t>04. RC카 장애물 회피 </a:t>
            </a:r>
          </a:p>
          <a:p>
            <a:pPr>
              <a:lnSpc>
                <a:spcPts val="8432"/>
              </a:lnSpc>
            </a:pPr>
            <a:r>
              <a:rPr lang="en-US" sz="4174">
                <a:solidFill>
                  <a:srgbClr val="FFFFFF"/>
                </a:solidFill>
                <a:latin typeface="Gothic A1 Heavy"/>
                <a:ea typeface="Gothic A1 Heavy"/>
              </a:rPr>
              <a:t>05. 추후 개발 계획</a:t>
            </a:r>
          </a:p>
          <a:p>
            <a:pPr algn="l">
              <a:lnSpc>
                <a:spcPts val="8432"/>
              </a:lnSpc>
            </a:pPr>
            <a:endParaRPr lang="en-US" sz="4174">
              <a:solidFill>
                <a:srgbClr val="FFFFFF"/>
              </a:solidFill>
              <a:latin typeface="Gothic A1 Heavy"/>
              <a:ea typeface="Gothic A1 Heav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13381" y="8387583"/>
            <a:ext cx="2016054" cy="1008027"/>
            <a:chOff x="0" y="0"/>
            <a:chExt cx="2688072" cy="1344036"/>
          </a:xfrm>
        </p:grpSpPr>
        <p:sp>
          <p:nvSpPr>
            <p:cNvPr id="3" name="Freeform 3"/>
            <p:cNvSpPr/>
            <p:nvPr/>
          </p:nvSpPr>
          <p:spPr>
            <a:xfrm>
              <a:off x="1344036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981832" y="4771075"/>
            <a:ext cx="1468750" cy="2937500"/>
          </a:xfrm>
          <a:custGeom>
            <a:avLst/>
            <a:gdLst/>
            <a:ahLst/>
            <a:cxnLst/>
            <a:rect l="l" t="t" r="r" b="b"/>
            <a:pathLst>
              <a:path w="1468750" h="293750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84217" y="669854"/>
            <a:ext cx="8633314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9"/>
              </a:lnSpc>
            </a:pPr>
            <a:r>
              <a:rPr lang="en-US" sz="7599" spc="-212">
                <a:solidFill>
                  <a:srgbClr val="000000"/>
                </a:solidFill>
                <a:latin typeface="Gothic A1 Heavy"/>
                <a:ea typeface="Gothic A1 Heavy"/>
              </a:rPr>
              <a:t>01. 주제 설명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89945" y="2887963"/>
            <a:ext cx="10991311" cy="2255537"/>
            <a:chOff x="0" y="0"/>
            <a:chExt cx="14655081" cy="300738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4655081" cy="3007383"/>
              <a:chOff x="0" y="0"/>
              <a:chExt cx="2894831" cy="59405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94831" cy="594051"/>
              </a:xfrm>
              <a:custGeom>
                <a:avLst/>
                <a:gdLst/>
                <a:ahLst/>
                <a:cxnLst/>
                <a:rect l="l" t="t" r="r" b="b"/>
                <a:pathLst>
                  <a:path w="2894831" h="594051">
                    <a:moveTo>
                      <a:pt x="0" y="0"/>
                    </a:moveTo>
                    <a:lnTo>
                      <a:pt x="2894831" y="0"/>
                    </a:lnTo>
                    <a:lnTo>
                      <a:pt x="2894831" y="594051"/>
                    </a:lnTo>
                    <a:lnTo>
                      <a:pt x="0" y="594051"/>
                    </a:lnTo>
                    <a:close/>
                  </a:path>
                </a:pathLst>
              </a:custGeom>
              <a:solidFill>
                <a:srgbClr val="E7F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04775"/>
                <a:ext cx="2894831" cy="6988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45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66871" y="368734"/>
              <a:ext cx="13293377" cy="213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ea typeface="Gothic A1 Bold"/>
                </a:rPr>
                <a:t>음성인식을 통한 카셰어링</a:t>
              </a:r>
            </a:p>
            <a:p>
              <a:pPr marL="0" lvl="0" indent="0" algn="ctr">
                <a:lnSpc>
                  <a:spcPts val="8399"/>
                </a:lnSpc>
              </a:pPr>
              <a:r>
                <a:rPr lang="en-US" sz="5999">
                  <a:solidFill>
                    <a:srgbClr val="5E17EB"/>
                  </a:solidFill>
                  <a:ea typeface="Gothic A1 Bold"/>
                </a:rPr>
                <a:t>가</a:t>
              </a:r>
              <a:r>
                <a:rPr lang="en-US" sz="5999">
                  <a:solidFill>
                    <a:srgbClr val="000000"/>
                  </a:solidFill>
                  <a:ea typeface="Gothic A1 Bold"/>
                </a:rPr>
                <a:t>치있게 </a:t>
              </a:r>
              <a:r>
                <a:rPr lang="en-US" sz="5999">
                  <a:solidFill>
                    <a:srgbClr val="5E17EB"/>
                  </a:solidFill>
                  <a:ea typeface="Gothic A1 Bold"/>
                </a:rPr>
                <a:t>같</a:t>
              </a:r>
              <a:r>
                <a:rPr lang="en-US" sz="5999">
                  <a:solidFill>
                    <a:srgbClr val="000000"/>
                  </a:solidFill>
                  <a:ea typeface="Gothic A1 Bold"/>
                </a:rPr>
                <a:t>이 쓰는 </a:t>
              </a:r>
              <a:r>
                <a:rPr lang="en-US" sz="5999">
                  <a:solidFill>
                    <a:srgbClr val="5E17EB"/>
                  </a:solidFill>
                  <a:ea typeface="Gothic A1 Bold"/>
                </a:rPr>
                <a:t>가</a:t>
              </a:r>
              <a:r>
                <a:rPr lang="en-US" sz="5999">
                  <a:solidFill>
                    <a:srgbClr val="000000"/>
                  </a:solidFill>
                  <a:ea typeface="Gothic A1 Bold"/>
                </a:rPr>
                <a:t>치카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25745" y="2887963"/>
            <a:ext cx="4375271" cy="2938454"/>
          </a:xfrm>
          <a:custGeom>
            <a:avLst/>
            <a:gdLst/>
            <a:ahLst/>
            <a:cxnLst/>
            <a:rect l="l" t="t" r="r" b="b"/>
            <a:pathLst>
              <a:path w="4375271" h="2938454">
                <a:moveTo>
                  <a:pt x="0" y="0"/>
                </a:moveTo>
                <a:lnTo>
                  <a:pt x="4375272" y="0"/>
                </a:lnTo>
                <a:lnTo>
                  <a:pt x="4375272" y="2938454"/>
                </a:lnTo>
                <a:lnTo>
                  <a:pt x="0" y="2938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956943" y="6438850"/>
            <a:ext cx="805731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Gothic A1 Bold"/>
              </a:rPr>
              <a:t>음성인식으로 편리하게 </a:t>
            </a:r>
          </a:p>
          <a:p>
            <a:pPr marL="0" lvl="0" indent="0"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Gothic A1 Bold"/>
              </a:rPr>
              <a:t>구성원 모두와 자율주행 자동차를 공유합니다</a:t>
            </a:r>
            <a:r>
              <a:rPr lang="en-US" sz="3000">
                <a:solidFill>
                  <a:srgbClr val="000000"/>
                </a:solidFill>
                <a:latin typeface="Gothic A1 Medium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13381" y="8387583"/>
            <a:ext cx="2016054" cy="1008027"/>
            <a:chOff x="0" y="0"/>
            <a:chExt cx="2688072" cy="1344036"/>
          </a:xfrm>
        </p:grpSpPr>
        <p:sp>
          <p:nvSpPr>
            <p:cNvPr id="3" name="Freeform 3"/>
            <p:cNvSpPr/>
            <p:nvPr/>
          </p:nvSpPr>
          <p:spPr>
            <a:xfrm>
              <a:off x="1344036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981832" y="4771075"/>
            <a:ext cx="1468750" cy="2937500"/>
          </a:xfrm>
          <a:custGeom>
            <a:avLst/>
            <a:gdLst/>
            <a:ahLst/>
            <a:cxnLst/>
            <a:rect l="l" t="t" r="r" b="b"/>
            <a:pathLst>
              <a:path w="1468750" h="293750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84217" y="669854"/>
            <a:ext cx="13908036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9"/>
              </a:lnSpc>
            </a:pPr>
            <a:r>
              <a:rPr lang="en-US" sz="7599" spc="-212">
                <a:solidFill>
                  <a:srgbClr val="000000"/>
                </a:solidFill>
                <a:latin typeface="Gothic A1 Heavy"/>
                <a:ea typeface="Gothic A1 Heavy"/>
              </a:rPr>
              <a:t>01. 주제 설명 및 진행 상황 </a:t>
            </a:r>
          </a:p>
        </p:txBody>
      </p:sp>
      <p:sp>
        <p:nvSpPr>
          <p:cNvPr id="7" name="Freeform 7"/>
          <p:cNvSpPr/>
          <p:nvPr/>
        </p:nvSpPr>
        <p:spPr>
          <a:xfrm>
            <a:off x="13225745" y="2566996"/>
            <a:ext cx="4375271" cy="2938454"/>
          </a:xfrm>
          <a:custGeom>
            <a:avLst/>
            <a:gdLst/>
            <a:ahLst/>
            <a:cxnLst/>
            <a:rect l="l" t="t" r="r" b="b"/>
            <a:pathLst>
              <a:path w="4375271" h="2938454">
                <a:moveTo>
                  <a:pt x="0" y="0"/>
                </a:moveTo>
                <a:lnTo>
                  <a:pt x="4375272" y="0"/>
                </a:lnTo>
                <a:lnTo>
                  <a:pt x="4375272" y="2938454"/>
                </a:lnTo>
                <a:lnTo>
                  <a:pt x="0" y="2938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000548" y="2836656"/>
            <a:ext cx="10383364" cy="535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132" lvl="1" indent="-383066">
              <a:lnSpc>
                <a:spcPts val="7061"/>
              </a:lnSpc>
              <a:buFont typeface="Arial"/>
              <a:buChar char="•"/>
            </a:pP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라인트래킹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: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RC카가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지면에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표시된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8자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라인을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따라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잘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주행하도록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학습시켰다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.</a:t>
            </a:r>
          </a:p>
          <a:p>
            <a:pPr marL="766132" lvl="1" indent="-383066">
              <a:lnSpc>
                <a:spcPts val="7061"/>
              </a:lnSpc>
              <a:buFont typeface="Arial"/>
              <a:buChar char="•"/>
            </a:pP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객체인식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: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RC카가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객체를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인식하면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해당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객체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앞에서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멈추도록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설정하였다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. </a:t>
            </a:r>
          </a:p>
          <a:p>
            <a:pPr marL="766132" lvl="1" indent="-383066" algn="l">
              <a:lnSpc>
                <a:spcPts val="7061"/>
              </a:lnSpc>
              <a:buFont typeface="Arial"/>
              <a:buChar char="•"/>
            </a:pP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장애물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</a:t>
            </a:r>
            <a:r>
              <a:rPr lang="en-US" sz="3548" dirty="0" err="1">
                <a:solidFill>
                  <a:srgbClr val="000000"/>
                </a:solidFill>
                <a:latin typeface="Gothic A1 Bold"/>
                <a:ea typeface="Gothic A1 Bold"/>
              </a:rPr>
              <a:t>회피</a:t>
            </a:r>
            <a:r>
              <a:rPr lang="en-US" sz="3548" dirty="0">
                <a:solidFill>
                  <a:srgbClr val="000000"/>
                </a:solidFill>
                <a:latin typeface="Gothic A1 Bold"/>
                <a:ea typeface="Gothic A1 Bold"/>
              </a:rPr>
              <a:t> : </a:t>
            </a:r>
            <a:r>
              <a:rPr lang="en-US" altLang="ko-KR" sz="3600" b="1" i="0" dirty="0">
                <a:solidFill>
                  <a:srgbClr val="000000"/>
                </a:solidFill>
                <a:effectLst/>
              </a:rPr>
              <a:t>RC</a:t>
            </a:r>
            <a:r>
              <a:rPr lang="ko-KR" altLang="en-US" sz="3600" b="1" i="0" dirty="0" err="1">
                <a:solidFill>
                  <a:srgbClr val="000000"/>
                </a:solidFill>
                <a:effectLst/>
              </a:rPr>
              <a:t>카가</a:t>
            </a:r>
            <a:r>
              <a:rPr lang="ko-KR" altLang="en-US" sz="3600" b="1" i="0" dirty="0">
                <a:solidFill>
                  <a:srgbClr val="000000"/>
                </a:solidFill>
                <a:effectLst/>
              </a:rPr>
              <a:t> 장애물을 인식하여 시야가 막히게 되면 후진하도록 구성하였다</a:t>
            </a:r>
            <a:r>
              <a:rPr lang="en-US" altLang="ko-KR" sz="3600" b="1" i="0" dirty="0">
                <a:solidFill>
                  <a:srgbClr val="000000"/>
                </a:solidFill>
                <a:effectLst/>
              </a:rPr>
              <a:t>.</a:t>
            </a:r>
            <a:endParaRPr lang="en-US" sz="3548" dirty="0">
              <a:solidFill>
                <a:srgbClr val="000000"/>
              </a:solidFill>
              <a:latin typeface="Gothic A1 Bold"/>
              <a:ea typeface="Gothic A1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51273" y="9278973"/>
            <a:ext cx="2016054" cy="1008027"/>
            <a:chOff x="0" y="0"/>
            <a:chExt cx="2688072" cy="1344036"/>
          </a:xfrm>
        </p:grpSpPr>
        <p:sp>
          <p:nvSpPr>
            <p:cNvPr id="3" name="Freeform 3"/>
            <p:cNvSpPr/>
            <p:nvPr/>
          </p:nvSpPr>
          <p:spPr>
            <a:xfrm>
              <a:off x="1344036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752307" y="2241832"/>
            <a:ext cx="4241899" cy="754115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6142" y="822254"/>
            <a:ext cx="12950229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9"/>
              </a:lnSpc>
            </a:pPr>
            <a:r>
              <a:rPr lang="en-US" sz="7599" spc="-212">
                <a:solidFill>
                  <a:srgbClr val="000000"/>
                </a:solidFill>
                <a:latin typeface="Gothic A1 Heavy"/>
                <a:ea typeface="Gothic A1 Heavy"/>
              </a:rPr>
              <a:t>02. RC카 라인 트래킹 시연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21256" y="3171896"/>
            <a:ext cx="8887547" cy="446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132" lvl="1" indent="-383066">
              <a:lnSpc>
                <a:spcPts val="7061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Gothic A1 Bold"/>
                <a:ea typeface="Gothic A1 Bold"/>
              </a:rPr>
              <a:t>RC카가 지면에 표시된 8자 라인을 따라 잘 주행하도록 학습시켰다.</a:t>
            </a:r>
          </a:p>
          <a:p>
            <a:pPr marL="766132" lvl="1" indent="-383066" algn="l">
              <a:lnSpc>
                <a:spcPts val="7061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Gothic A1 Bold"/>
                <a:ea typeface="Gothic A1 Bold"/>
              </a:rPr>
              <a:t>데이터 수집 방식: 라인을 따라 주행할 때 RC카에게 보이는 카메라 화면을 모아서 딥러닝 모델을 만들었다.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51273" y="9044228"/>
            <a:ext cx="2016054" cy="1008027"/>
            <a:chOff x="0" y="0"/>
            <a:chExt cx="2688072" cy="1344036"/>
          </a:xfrm>
        </p:grpSpPr>
        <p:sp>
          <p:nvSpPr>
            <p:cNvPr id="3" name="Freeform 3"/>
            <p:cNvSpPr/>
            <p:nvPr/>
          </p:nvSpPr>
          <p:spPr>
            <a:xfrm>
              <a:off x="1344036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2003" y="458470"/>
            <a:ext cx="16408061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9"/>
              </a:lnSpc>
            </a:pPr>
            <a:r>
              <a:rPr lang="en-US" sz="7599" spc="-212">
                <a:solidFill>
                  <a:srgbClr val="000000"/>
                </a:solidFill>
                <a:latin typeface="Gothic A1 Heavy"/>
                <a:ea typeface="Gothic A1 Heavy"/>
              </a:rPr>
              <a:t>03. RC카 객체 인식 시연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307" y="2034802"/>
            <a:ext cx="14768967" cy="267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132" lvl="1" indent="-383066">
              <a:lnSpc>
                <a:spcPts val="7061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Gothic A1 Bold"/>
                <a:ea typeface="Gothic A1 Bold"/>
              </a:rPr>
              <a:t>RC카가 객체를 인식하도록 데이터를 수집하여 학습시키고 객체를 인식하는 모델을 생성하였다. </a:t>
            </a:r>
          </a:p>
          <a:p>
            <a:pPr marL="766132" lvl="1" indent="-383066" algn="l">
              <a:lnSpc>
                <a:spcPts val="7061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Gothic A1 Bold"/>
                <a:ea typeface="Gothic A1 Bold"/>
              </a:rPr>
              <a:t>인식하는 객체는 사람, 우산, 의자 총 3가지를 인식하도록 설정하였다. </a:t>
            </a:r>
          </a:p>
        </p:txBody>
      </p:sp>
      <p:sp>
        <p:nvSpPr>
          <p:cNvPr id="7" name="Freeform 7"/>
          <p:cNvSpPr/>
          <p:nvPr/>
        </p:nvSpPr>
        <p:spPr>
          <a:xfrm>
            <a:off x="2337034" y="5143500"/>
            <a:ext cx="13613933" cy="4758290"/>
          </a:xfrm>
          <a:custGeom>
            <a:avLst/>
            <a:gdLst/>
            <a:ahLst/>
            <a:cxnLst/>
            <a:rect l="l" t="t" r="r" b="b"/>
            <a:pathLst>
              <a:path w="13613933" h="4758290">
                <a:moveTo>
                  <a:pt x="0" y="0"/>
                </a:moveTo>
                <a:lnTo>
                  <a:pt x="13613932" y="0"/>
                </a:lnTo>
                <a:lnTo>
                  <a:pt x="13613932" y="4758290"/>
                </a:lnTo>
                <a:lnTo>
                  <a:pt x="0" y="4758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064" b="-11064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51273" y="9044228"/>
            <a:ext cx="2016054" cy="1008027"/>
            <a:chOff x="0" y="0"/>
            <a:chExt cx="2688072" cy="1344036"/>
          </a:xfrm>
        </p:grpSpPr>
        <p:sp>
          <p:nvSpPr>
            <p:cNvPr id="3" name="Freeform 3"/>
            <p:cNvSpPr/>
            <p:nvPr/>
          </p:nvSpPr>
          <p:spPr>
            <a:xfrm>
              <a:off x="1344036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4487" b="14487"/>
          <a:stretch>
            <a:fillRect/>
          </a:stretch>
        </p:blipFill>
        <p:spPr>
          <a:xfrm>
            <a:off x="1948339" y="1822655"/>
            <a:ext cx="6517695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2003" y="458470"/>
            <a:ext cx="16408061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9"/>
              </a:lnSpc>
            </a:pPr>
            <a:r>
              <a:rPr lang="en-US" sz="7599" spc="-212">
                <a:solidFill>
                  <a:srgbClr val="000000"/>
                </a:solidFill>
                <a:latin typeface="Gothic A1 Heavy"/>
                <a:ea typeface="Gothic A1 Heavy"/>
              </a:rPr>
              <a:t>03. RC카 객체 인식 시연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4122" y="3635588"/>
            <a:ext cx="8535178" cy="267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132" lvl="1" indent="-383066" algn="l">
              <a:lnSpc>
                <a:spcPts val="7061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Gothic A1 Bold"/>
                <a:ea typeface="Gothic A1 Bold"/>
              </a:rPr>
              <a:t>RC카가 라인트래킹을 하다가 사람이 등장하면 사람인 객체를 인식하고 멈추는 것을 확인할 수 있다.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51273" y="9044228"/>
            <a:ext cx="2016054" cy="1008027"/>
            <a:chOff x="0" y="0"/>
            <a:chExt cx="2688072" cy="1344036"/>
          </a:xfrm>
        </p:grpSpPr>
        <p:sp>
          <p:nvSpPr>
            <p:cNvPr id="3" name="Freeform 3"/>
            <p:cNvSpPr/>
            <p:nvPr/>
          </p:nvSpPr>
          <p:spPr>
            <a:xfrm>
              <a:off x="1344036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7677" b="7677"/>
          <a:stretch>
            <a:fillRect/>
          </a:stretch>
        </p:blipFill>
        <p:spPr>
          <a:xfrm>
            <a:off x="2027066" y="1822655"/>
            <a:ext cx="5468907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2003" y="458470"/>
            <a:ext cx="16408061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9"/>
              </a:lnSpc>
            </a:pPr>
            <a:r>
              <a:rPr lang="en-US" sz="7599" spc="-212">
                <a:solidFill>
                  <a:srgbClr val="000000"/>
                </a:solidFill>
                <a:latin typeface="Gothic A1 Heavy"/>
                <a:ea typeface="Gothic A1 Heavy"/>
              </a:rPr>
              <a:t>03. RC카 객체 인식 시연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4122" y="3635588"/>
            <a:ext cx="8535178" cy="267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132" lvl="1" indent="-383066" algn="l">
              <a:lnSpc>
                <a:spcPts val="7061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Gothic A1 Bold"/>
                <a:ea typeface="Gothic A1 Bold"/>
              </a:rPr>
              <a:t>RC카가 라인트래킹을 하다가 우산이 등장하면 우산을 객체로 인식하고 멈추는 것을 확인할 수 있다.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51273" y="9044228"/>
            <a:ext cx="2016054" cy="1008027"/>
            <a:chOff x="0" y="0"/>
            <a:chExt cx="2688072" cy="1344036"/>
          </a:xfrm>
        </p:grpSpPr>
        <p:sp>
          <p:nvSpPr>
            <p:cNvPr id="3" name="Freeform 3"/>
            <p:cNvSpPr/>
            <p:nvPr/>
          </p:nvSpPr>
          <p:spPr>
            <a:xfrm>
              <a:off x="1344036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0695" b="10695"/>
          <a:stretch>
            <a:fillRect/>
          </a:stretch>
        </p:blipFill>
        <p:spPr>
          <a:xfrm>
            <a:off x="2000824" y="1857375"/>
            <a:ext cx="5888785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2003" y="458470"/>
            <a:ext cx="16408061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79"/>
              </a:lnSpc>
            </a:pPr>
            <a:r>
              <a:rPr lang="en-US" sz="7599" spc="-212">
                <a:solidFill>
                  <a:srgbClr val="000000"/>
                </a:solidFill>
                <a:latin typeface="Gothic A1 Heavy"/>
                <a:ea typeface="Gothic A1 Heavy"/>
              </a:rPr>
              <a:t>03. RC카 객체 인식 시연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4122" y="3635588"/>
            <a:ext cx="8535178" cy="267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132" lvl="1" indent="-383066" algn="l">
              <a:lnSpc>
                <a:spcPts val="7061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Gothic A1 Bold"/>
                <a:ea typeface="Gothic A1 Bold"/>
              </a:rPr>
              <a:t>RC카가 라인트래킹을 하다가 의자가 보이면 의자를 객체로 인식하고 멈추는 것을 확인할 수 있다.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356</Words>
  <Application>Microsoft Office PowerPoint</Application>
  <PresentationFormat>사용자 지정</PresentationFormat>
  <Paragraphs>55</Paragraphs>
  <Slides>12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Gothic A1 Bold</vt:lpstr>
      <vt:lpstr>Gothic A1 Heavy</vt:lpstr>
      <vt:lpstr>Calibri</vt:lpstr>
      <vt:lpstr>Arial</vt:lpstr>
      <vt:lpstr>Gothic A1</vt:lpstr>
      <vt:lpstr>Gothic A1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기말발표ppt</dc:title>
  <cp:lastModifiedBy>리안 임</cp:lastModifiedBy>
  <cp:revision>2</cp:revision>
  <dcterms:created xsi:type="dcterms:W3CDTF">2006-08-16T00:00:00Z</dcterms:created>
  <dcterms:modified xsi:type="dcterms:W3CDTF">2023-12-15T15:31:16Z</dcterms:modified>
  <dc:identifier>DAFxDq0X4oY</dc:identifier>
</cp:coreProperties>
</file>